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1"/>
  </p:notesMasterIdLst>
  <p:handoutMasterIdLst>
    <p:handoutMasterId r:id="rId22"/>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9144000" cy="6858000" type="screen4x3"/>
  <p:notesSz cx="7019925" cy="9305925"/>
  <p:defaultTextStyle>
    <a:defPPr>
      <a:defRPr lang="en-US"/>
    </a:defPPr>
    <a:lvl1pPr algn="l" rtl="0" fontAlgn="base">
      <a:spcBef>
        <a:spcPct val="0"/>
      </a:spcBef>
      <a:spcAft>
        <a:spcPct val="0"/>
      </a:spcAft>
      <a:defRPr sz="1600" kern="1200">
        <a:solidFill>
          <a:schemeClr val="tx1"/>
        </a:solidFill>
        <a:latin typeface="Arial" charset="0"/>
        <a:ea typeface="+mn-ea"/>
        <a:cs typeface="Arial" charset="0"/>
      </a:defRPr>
    </a:lvl1pPr>
    <a:lvl2pPr marL="457200" algn="l" rtl="0" fontAlgn="base">
      <a:spcBef>
        <a:spcPct val="0"/>
      </a:spcBef>
      <a:spcAft>
        <a:spcPct val="0"/>
      </a:spcAft>
      <a:defRPr sz="1600" kern="1200">
        <a:solidFill>
          <a:schemeClr val="tx1"/>
        </a:solidFill>
        <a:latin typeface="Arial" charset="0"/>
        <a:ea typeface="+mn-ea"/>
        <a:cs typeface="Arial" charset="0"/>
      </a:defRPr>
    </a:lvl2pPr>
    <a:lvl3pPr marL="914400" algn="l" rtl="0" fontAlgn="base">
      <a:spcBef>
        <a:spcPct val="0"/>
      </a:spcBef>
      <a:spcAft>
        <a:spcPct val="0"/>
      </a:spcAft>
      <a:defRPr sz="1600" kern="1200">
        <a:solidFill>
          <a:schemeClr val="tx1"/>
        </a:solidFill>
        <a:latin typeface="Arial" charset="0"/>
        <a:ea typeface="+mn-ea"/>
        <a:cs typeface="Arial" charset="0"/>
      </a:defRPr>
    </a:lvl3pPr>
    <a:lvl4pPr marL="1371600" algn="l" rtl="0" fontAlgn="base">
      <a:spcBef>
        <a:spcPct val="0"/>
      </a:spcBef>
      <a:spcAft>
        <a:spcPct val="0"/>
      </a:spcAft>
      <a:defRPr sz="1600" kern="1200">
        <a:solidFill>
          <a:schemeClr val="tx1"/>
        </a:solidFill>
        <a:latin typeface="Arial" charset="0"/>
        <a:ea typeface="+mn-ea"/>
        <a:cs typeface="Arial" charset="0"/>
      </a:defRPr>
    </a:lvl4pPr>
    <a:lvl5pPr marL="1828800" algn="l" rtl="0" fontAlgn="base">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FF00"/>
    <a:srgbClr val="FF0000"/>
    <a:srgbClr val="CC9900"/>
    <a:srgbClr val="669900"/>
    <a:srgbClr val="FF9933"/>
    <a:srgbClr val="6600CC"/>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405" autoAdjust="0"/>
    <p:restoredTop sz="94743" autoAdjust="0"/>
  </p:normalViewPr>
  <p:slideViewPr>
    <p:cSldViewPr snapToGrid="0" showGuides="1">
      <p:cViewPr varScale="1">
        <p:scale>
          <a:sx n="92" d="100"/>
          <a:sy n="92" d="100"/>
        </p:scale>
        <p:origin x="-96" y="-204"/>
      </p:cViewPr>
      <p:guideLst>
        <p:guide orient="horz" pos="1001"/>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8" d="100"/>
          <a:sy n="78" d="100"/>
        </p:scale>
        <p:origin x="-1902" y="-90"/>
      </p:cViewPr>
      <p:guideLst>
        <p:guide orient="horz" pos="2931"/>
        <p:guide pos="2211"/>
      </p:guideLst>
    </p:cSldViewPr>
  </p:notesViewPr>
  <p:gridSpacing cx="39327138" cy="3932713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3041650" cy="465138"/>
          </a:xfrm>
          <a:prstGeom prst="rect">
            <a:avLst/>
          </a:prstGeom>
          <a:noFill/>
          <a:ln w="9525">
            <a:noFill/>
            <a:miter lim="800000"/>
            <a:headEnd/>
            <a:tailEnd/>
          </a:ln>
          <a:effectLst/>
        </p:spPr>
        <p:txBody>
          <a:bodyPr vert="horz" wrap="square" lIns="93278" tIns="46639" rIns="93278" bIns="46639" numCol="1" anchor="t" anchorCtr="0" compatLnSpc="1">
            <a:prstTxWarp prst="textNoShape">
              <a:avLst/>
            </a:prstTxWarp>
          </a:bodyPr>
          <a:lstStyle>
            <a:lvl1pPr algn="l" defTabSz="933450">
              <a:defRPr sz="1300"/>
            </a:lvl1pPr>
          </a:lstStyle>
          <a:p>
            <a:pPr>
              <a:defRPr/>
            </a:pPr>
            <a:endParaRPr lang="en-US"/>
          </a:p>
        </p:txBody>
      </p:sp>
      <p:sp>
        <p:nvSpPr>
          <p:cNvPr id="36867" name="Rectangle 3"/>
          <p:cNvSpPr>
            <a:spLocks noGrp="1" noChangeArrowheads="1"/>
          </p:cNvSpPr>
          <p:nvPr>
            <p:ph type="dt" sz="quarter" idx="1"/>
          </p:nvPr>
        </p:nvSpPr>
        <p:spPr bwMode="auto">
          <a:xfrm>
            <a:off x="3976688" y="0"/>
            <a:ext cx="3041650" cy="465138"/>
          </a:xfrm>
          <a:prstGeom prst="rect">
            <a:avLst/>
          </a:prstGeom>
          <a:noFill/>
          <a:ln w="9525">
            <a:noFill/>
            <a:miter lim="800000"/>
            <a:headEnd/>
            <a:tailEnd/>
          </a:ln>
          <a:effectLst/>
        </p:spPr>
        <p:txBody>
          <a:bodyPr vert="horz" wrap="square" lIns="93278" tIns="46639" rIns="93278" bIns="46639" numCol="1" anchor="t" anchorCtr="0" compatLnSpc="1">
            <a:prstTxWarp prst="textNoShape">
              <a:avLst/>
            </a:prstTxWarp>
          </a:bodyPr>
          <a:lstStyle>
            <a:lvl1pPr algn="r" defTabSz="933450">
              <a:defRPr sz="1300"/>
            </a:lvl1pPr>
          </a:lstStyle>
          <a:p>
            <a:pPr>
              <a:defRPr/>
            </a:pPr>
            <a:endParaRPr lang="en-US"/>
          </a:p>
        </p:txBody>
      </p:sp>
      <p:sp>
        <p:nvSpPr>
          <p:cNvPr id="36868" name="Rectangle 4"/>
          <p:cNvSpPr>
            <a:spLocks noGrp="1" noChangeArrowheads="1"/>
          </p:cNvSpPr>
          <p:nvPr>
            <p:ph type="ftr" sz="quarter" idx="2"/>
          </p:nvPr>
        </p:nvSpPr>
        <p:spPr bwMode="auto">
          <a:xfrm>
            <a:off x="0" y="8839200"/>
            <a:ext cx="3041650" cy="465138"/>
          </a:xfrm>
          <a:prstGeom prst="rect">
            <a:avLst/>
          </a:prstGeom>
          <a:noFill/>
          <a:ln w="9525">
            <a:noFill/>
            <a:miter lim="800000"/>
            <a:headEnd/>
            <a:tailEnd/>
          </a:ln>
          <a:effectLst/>
        </p:spPr>
        <p:txBody>
          <a:bodyPr vert="horz" wrap="square" lIns="93278" tIns="46639" rIns="93278" bIns="46639" numCol="1" anchor="b" anchorCtr="0" compatLnSpc="1">
            <a:prstTxWarp prst="textNoShape">
              <a:avLst/>
            </a:prstTxWarp>
          </a:bodyPr>
          <a:lstStyle>
            <a:lvl1pPr algn="l" defTabSz="933450">
              <a:defRPr sz="1300"/>
            </a:lvl1pPr>
          </a:lstStyle>
          <a:p>
            <a:pPr>
              <a:defRPr/>
            </a:pPr>
            <a:endParaRPr lang="en-US"/>
          </a:p>
        </p:txBody>
      </p:sp>
      <p:sp>
        <p:nvSpPr>
          <p:cNvPr id="36869" name="Rectangle 5"/>
          <p:cNvSpPr>
            <a:spLocks noGrp="1" noChangeArrowheads="1"/>
          </p:cNvSpPr>
          <p:nvPr>
            <p:ph type="sldNum" sz="quarter" idx="3"/>
          </p:nvPr>
        </p:nvSpPr>
        <p:spPr bwMode="auto">
          <a:xfrm>
            <a:off x="3976688" y="8839200"/>
            <a:ext cx="3041650" cy="465138"/>
          </a:xfrm>
          <a:prstGeom prst="rect">
            <a:avLst/>
          </a:prstGeom>
          <a:noFill/>
          <a:ln w="9525">
            <a:noFill/>
            <a:miter lim="800000"/>
            <a:headEnd/>
            <a:tailEnd/>
          </a:ln>
          <a:effectLst/>
        </p:spPr>
        <p:txBody>
          <a:bodyPr vert="horz" wrap="square" lIns="93278" tIns="46639" rIns="93278" bIns="46639" numCol="1" anchor="b" anchorCtr="0" compatLnSpc="1">
            <a:prstTxWarp prst="textNoShape">
              <a:avLst/>
            </a:prstTxWarp>
          </a:bodyPr>
          <a:lstStyle>
            <a:lvl1pPr algn="r" defTabSz="933450">
              <a:defRPr sz="1300"/>
            </a:lvl1pPr>
          </a:lstStyle>
          <a:p>
            <a:pPr>
              <a:defRPr/>
            </a:pPr>
            <a:fld id="{1F8DEAA1-9D42-46FB-B246-08D8A623BDD9}" type="slidenum">
              <a:rPr lang="en-US"/>
              <a:pPr>
                <a:defRPr/>
              </a:pPr>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41650" cy="465138"/>
          </a:xfrm>
          <a:prstGeom prst="rect">
            <a:avLst/>
          </a:prstGeom>
          <a:noFill/>
          <a:ln w="9525">
            <a:noFill/>
            <a:miter lim="800000"/>
            <a:headEnd/>
            <a:tailEnd/>
          </a:ln>
          <a:effectLst/>
        </p:spPr>
        <p:txBody>
          <a:bodyPr vert="horz" wrap="square" lIns="93278" tIns="46639" rIns="93278" bIns="46639" numCol="1" anchor="t" anchorCtr="0" compatLnSpc="1">
            <a:prstTxWarp prst="textNoShape">
              <a:avLst/>
            </a:prstTxWarp>
          </a:bodyPr>
          <a:lstStyle>
            <a:lvl1pPr algn="l" defTabSz="933450">
              <a:defRPr sz="1300" dirty="0"/>
            </a:lvl1pPr>
          </a:lstStyle>
          <a:p>
            <a:pPr>
              <a:defRPr/>
            </a:pPr>
            <a:endParaRPr lang="en-US"/>
          </a:p>
        </p:txBody>
      </p:sp>
      <p:sp>
        <p:nvSpPr>
          <p:cNvPr id="6147" name="Rectangle 3"/>
          <p:cNvSpPr>
            <a:spLocks noGrp="1" noChangeArrowheads="1"/>
          </p:cNvSpPr>
          <p:nvPr>
            <p:ph type="dt" idx="1"/>
          </p:nvPr>
        </p:nvSpPr>
        <p:spPr bwMode="auto">
          <a:xfrm>
            <a:off x="3976688" y="0"/>
            <a:ext cx="3041650" cy="465138"/>
          </a:xfrm>
          <a:prstGeom prst="rect">
            <a:avLst/>
          </a:prstGeom>
          <a:noFill/>
          <a:ln w="9525">
            <a:noFill/>
            <a:miter lim="800000"/>
            <a:headEnd/>
            <a:tailEnd/>
          </a:ln>
          <a:effectLst/>
        </p:spPr>
        <p:txBody>
          <a:bodyPr vert="horz" wrap="square" lIns="93278" tIns="46639" rIns="93278" bIns="46639" numCol="1" anchor="t" anchorCtr="0" compatLnSpc="1">
            <a:prstTxWarp prst="textNoShape">
              <a:avLst/>
            </a:prstTxWarp>
          </a:bodyPr>
          <a:lstStyle>
            <a:lvl1pPr algn="r" defTabSz="933450">
              <a:defRPr sz="13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4275" y="698500"/>
            <a:ext cx="4652963" cy="348932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701675" y="4421188"/>
            <a:ext cx="5616575" cy="4186237"/>
          </a:xfrm>
          <a:prstGeom prst="rect">
            <a:avLst/>
          </a:prstGeom>
          <a:noFill/>
          <a:ln w="9525">
            <a:noFill/>
            <a:miter lim="800000"/>
            <a:headEnd/>
            <a:tailEnd/>
          </a:ln>
          <a:effectLst/>
        </p:spPr>
        <p:txBody>
          <a:bodyPr vert="horz" wrap="square" lIns="93278" tIns="46639" rIns="93278" bIns="46639"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151" name="Rectangle 7"/>
          <p:cNvSpPr>
            <a:spLocks noGrp="1" noChangeArrowheads="1"/>
          </p:cNvSpPr>
          <p:nvPr>
            <p:ph type="sldNum" sz="quarter" idx="5"/>
          </p:nvPr>
        </p:nvSpPr>
        <p:spPr bwMode="auto">
          <a:xfrm>
            <a:off x="4400550" y="8839200"/>
            <a:ext cx="2617788" cy="465138"/>
          </a:xfrm>
          <a:prstGeom prst="rect">
            <a:avLst/>
          </a:prstGeom>
          <a:noFill/>
          <a:ln w="9525">
            <a:noFill/>
            <a:miter lim="800000"/>
            <a:headEnd/>
            <a:tailEnd/>
          </a:ln>
          <a:effectLst/>
        </p:spPr>
        <p:txBody>
          <a:bodyPr vert="horz" wrap="square" lIns="93278" tIns="46639" rIns="93278" bIns="46639" numCol="1" anchor="b" anchorCtr="0" compatLnSpc="1">
            <a:prstTxWarp prst="textNoShape">
              <a:avLst/>
            </a:prstTxWarp>
          </a:bodyPr>
          <a:lstStyle>
            <a:lvl1pPr algn="r" defTabSz="933450">
              <a:defRPr sz="1200" baseline="0" smtClean="0">
                <a:latin typeface="+mn-lt"/>
              </a:defRPr>
            </a:lvl1pPr>
          </a:lstStyle>
          <a:p>
            <a:pPr>
              <a:defRPr/>
            </a:pPr>
            <a:fld id="{85E2E6C9-882F-4402-8B1B-EECF6014ADAD}" type="slidenum">
              <a:rPr lang="en-US"/>
              <a:pPr>
                <a:defRPr/>
              </a:pPr>
              <a:t>‹#›</a:t>
            </a:fld>
            <a:endParaRPr lang="en-US" dirty="0"/>
          </a:p>
        </p:txBody>
      </p:sp>
      <p:sp>
        <p:nvSpPr>
          <p:cNvPr id="8" name="Footer Placeholder 7"/>
          <p:cNvSpPr>
            <a:spLocks noGrp="1"/>
          </p:cNvSpPr>
          <p:nvPr>
            <p:ph type="ftr" sz="quarter" idx="4"/>
          </p:nvPr>
        </p:nvSpPr>
        <p:spPr>
          <a:xfrm>
            <a:off x="0" y="8839200"/>
            <a:ext cx="4364038" cy="465138"/>
          </a:xfrm>
          <a:prstGeom prst="rect">
            <a:avLst/>
          </a:prstGeom>
        </p:spPr>
        <p:txBody>
          <a:bodyPr vert="horz" lIns="91440" tIns="45720" rIns="91440" bIns="45720" rtlCol="0" anchor="b"/>
          <a:lstStyle>
            <a:lvl1pPr algn="l">
              <a:defRPr sz="1000" dirty="0" smtClean="0">
                <a:latin typeface="Calibri" pitchFamily="34" charset="0"/>
              </a:defRPr>
            </a:lvl1pPr>
          </a:lstStyle>
          <a:p>
            <a:pPr>
              <a:defRPr/>
            </a:pPr>
            <a:r>
              <a:rPr lang="en-US"/>
              <a:t>© Wyatt Technology Corporation 2008 – All Rights Reserved</a:t>
            </a:r>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100" kern="1200">
        <a:solidFill>
          <a:schemeClr val="tx1"/>
        </a:solidFill>
        <a:latin typeface="+mn-lt"/>
        <a:ea typeface="+mn-ea"/>
        <a:cs typeface="Arial" charset="0"/>
      </a:defRPr>
    </a:lvl1pPr>
    <a:lvl2pPr marL="457200" algn="l" rtl="0" eaLnBrk="0" fontAlgn="base" hangingPunct="0">
      <a:spcBef>
        <a:spcPct val="30000"/>
      </a:spcBef>
      <a:spcAft>
        <a:spcPct val="0"/>
      </a:spcAft>
      <a:defRPr sz="1000" kern="1200">
        <a:solidFill>
          <a:schemeClr val="tx1"/>
        </a:solidFill>
        <a:latin typeface="+mn-lt"/>
        <a:ea typeface="+mn-ea"/>
        <a:cs typeface="Arial" charset="0"/>
      </a:defRPr>
    </a:lvl2pPr>
    <a:lvl3pPr marL="914400" algn="l" rtl="0" eaLnBrk="0" fontAlgn="base" hangingPunct="0">
      <a:spcBef>
        <a:spcPct val="30000"/>
      </a:spcBef>
      <a:spcAft>
        <a:spcPct val="0"/>
      </a:spcAft>
      <a:defRPr sz="1000" kern="1200">
        <a:solidFill>
          <a:schemeClr val="tx1"/>
        </a:solidFill>
        <a:latin typeface="+mn-lt"/>
        <a:ea typeface="+mn-ea"/>
        <a:cs typeface="Arial" charset="0"/>
      </a:defRPr>
    </a:lvl3pPr>
    <a:lvl4pPr marL="1371600" algn="l" rtl="0" eaLnBrk="0" fontAlgn="base" hangingPunct="0">
      <a:spcBef>
        <a:spcPct val="30000"/>
      </a:spcBef>
      <a:spcAft>
        <a:spcPct val="0"/>
      </a:spcAft>
      <a:defRPr sz="1000" kern="1200">
        <a:solidFill>
          <a:schemeClr val="tx1"/>
        </a:solidFill>
        <a:latin typeface="+mn-lt"/>
        <a:ea typeface="+mn-ea"/>
        <a:cs typeface="Arial" charset="0"/>
      </a:defRPr>
    </a:lvl4pPr>
    <a:lvl5pPr marL="1828800" algn="l" rtl="0" eaLnBrk="0" fontAlgn="base" hangingPunct="0">
      <a:spcBef>
        <a:spcPct val="30000"/>
      </a:spcBef>
      <a:spcAft>
        <a:spcPct val="0"/>
      </a:spcAft>
      <a:defRPr sz="10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lvl1pPr>
              <a:defRPr lang="en-US" sz="3200" b="1" i="1" dirty="0">
                <a:solidFill>
                  <a:schemeClr val="tx1"/>
                </a:solidFill>
                <a:latin typeface="Calibri" pitchFamily="34" charset="0"/>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Text and Clip Ar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492760" y="1589088"/>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770120" y="1589088"/>
            <a:ext cx="3810000" cy="4114800"/>
          </a:xfrm>
        </p:spPr>
        <p:txBody>
          <a:bodyPr/>
          <a:lstStyle/>
          <a:p>
            <a:pPr lvl="0"/>
            <a:endParaRPr lang="en-US" noProof="0" smtClean="0"/>
          </a:p>
        </p:txBody>
      </p:sp>
      <p:sp>
        <p:nvSpPr>
          <p:cNvPr id="8" name="Title 1"/>
          <p:cNvSpPr>
            <a:spLocks noGrp="1"/>
          </p:cNvSpPr>
          <p:nvPr>
            <p:ph type="title"/>
          </p:nvPr>
        </p:nvSpPr>
        <p:spPr>
          <a:xfrm>
            <a:off x="1328738" y="125413"/>
            <a:ext cx="7350125" cy="573087"/>
          </a:xfrm>
        </p:spPr>
        <p:txBody>
          <a:bodyPr/>
          <a:lstStyle/>
          <a:p>
            <a:r>
              <a:rPr lang="en-US" smtClean="0"/>
              <a:t>Click to edit Master title style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vmlDrawing" Target="../drawings/vmlDrawing1.v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3" name="Text Box 3"/>
          <p:cNvSpPr txBox="1">
            <a:spLocks noChangeArrowheads="1"/>
          </p:cNvSpPr>
          <p:nvPr/>
        </p:nvSpPr>
        <p:spPr bwMode="auto">
          <a:xfrm>
            <a:off x="0" y="0"/>
            <a:ext cx="9144000" cy="457200"/>
          </a:xfrm>
          <a:prstGeom prst="rect">
            <a:avLst/>
          </a:prstGeom>
          <a:noFill/>
          <a:ln w="9525">
            <a:noFill/>
            <a:miter lim="800000"/>
            <a:headEnd/>
            <a:tailEnd/>
          </a:ln>
          <a:effectLst/>
        </p:spPr>
        <p:txBody>
          <a:bodyPr>
            <a:spAutoFit/>
          </a:bodyPr>
          <a:lstStyle/>
          <a:p>
            <a:pPr eaLnBrk="0" hangingPunct="0">
              <a:defRPr/>
            </a:pPr>
            <a:endParaRPr lang="en-US" dirty="0">
              <a:cs typeface="+mn-cs"/>
            </a:endParaRPr>
          </a:p>
        </p:txBody>
      </p:sp>
      <p:sp>
        <p:nvSpPr>
          <p:cNvPr id="20489" name="Line 9"/>
          <p:cNvSpPr>
            <a:spLocks noChangeShapeType="1"/>
          </p:cNvSpPr>
          <p:nvPr/>
        </p:nvSpPr>
        <p:spPr bwMode="auto">
          <a:xfrm>
            <a:off x="0" y="692150"/>
            <a:ext cx="2268538" cy="0"/>
          </a:xfrm>
          <a:prstGeom prst="line">
            <a:avLst/>
          </a:prstGeom>
          <a:noFill/>
          <a:ln w="9525">
            <a:solidFill>
              <a:schemeClr val="tx1"/>
            </a:solidFill>
            <a:round/>
            <a:headEnd/>
            <a:tailEnd/>
          </a:ln>
          <a:effectLst/>
        </p:spPr>
        <p:txBody>
          <a:bodyPr/>
          <a:lstStyle/>
          <a:p>
            <a:pPr algn="ctr" eaLnBrk="0" hangingPunct="0">
              <a:defRPr/>
            </a:pPr>
            <a:endParaRPr lang="en-US" dirty="0">
              <a:cs typeface="+mn-cs"/>
            </a:endParaRPr>
          </a:p>
        </p:txBody>
      </p:sp>
      <p:sp>
        <p:nvSpPr>
          <p:cNvPr id="20484" name="Text Box 4"/>
          <p:cNvSpPr txBox="1">
            <a:spLocks noChangeArrowheads="1"/>
          </p:cNvSpPr>
          <p:nvPr/>
        </p:nvSpPr>
        <p:spPr bwMode="auto">
          <a:xfrm>
            <a:off x="0" y="0"/>
            <a:ext cx="9144000" cy="923925"/>
          </a:xfrm>
          <a:prstGeom prst="rect">
            <a:avLst/>
          </a:prstGeom>
          <a:gradFill flip="none" rotWithShape="1">
            <a:gsLst>
              <a:gs pos="0">
                <a:schemeClr val="accent3"/>
              </a:gs>
              <a:gs pos="100000">
                <a:schemeClr val="accent6">
                  <a:lumMod val="20000"/>
                  <a:lumOff val="80000"/>
                </a:schemeClr>
              </a:gs>
            </a:gsLst>
            <a:lin ang="18900000" scaled="1"/>
            <a:tileRect/>
          </a:gradFill>
          <a:ln w="9525">
            <a:noFill/>
            <a:miter lim="800000"/>
            <a:headEnd/>
            <a:tailEnd/>
          </a:ln>
          <a:effectLst/>
        </p:spPr>
        <p:txBody>
          <a:bodyPr/>
          <a:lstStyle/>
          <a:p>
            <a:pPr algn="ctr" eaLnBrk="0" hangingPunct="0">
              <a:defRPr/>
            </a:pPr>
            <a:endParaRPr lang="en-US" sz="4000" dirty="0">
              <a:cs typeface="+mn-cs"/>
            </a:endParaRPr>
          </a:p>
        </p:txBody>
      </p:sp>
      <p:graphicFrame>
        <p:nvGraphicFramePr>
          <p:cNvPr id="72706" name="Object 11"/>
          <p:cNvGraphicFramePr>
            <a:graphicFrameLocks/>
          </p:cNvGraphicFramePr>
          <p:nvPr/>
        </p:nvGraphicFramePr>
        <p:xfrm>
          <a:off x="66675" y="47625"/>
          <a:ext cx="1190625" cy="677863"/>
        </p:xfrm>
        <a:graphic>
          <a:graphicData uri="http://schemas.openxmlformats.org/presentationml/2006/ole">
            <p:oleObj spid="_x0000_s19458" name="FreeHand 5.0 Drawing" r:id="rId8" imgW="4003560" imgH="2427120" progId="">
              <p:embed/>
            </p:oleObj>
          </a:graphicData>
        </a:graphic>
      </p:graphicFrame>
      <p:sp>
        <p:nvSpPr>
          <p:cNvPr id="72713" name="Rectangle 12"/>
          <p:cNvSpPr>
            <a:spLocks noGrp="1" noChangeArrowheads="1"/>
          </p:cNvSpPr>
          <p:nvPr>
            <p:ph type="title"/>
          </p:nvPr>
        </p:nvSpPr>
        <p:spPr bwMode="auto">
          <a:xfrm>
            <a:off x="1328738" y="153988"/>
            <a:ext cx="7434262" cy="5730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Title</a:t>
            </a:r>
          </a:p>
        </p:txBody>
      </p:sp>
      <p:sp>
        <p:nvSpPr>
          <p:cNvPr id="72714" name="Rectangle 13"/>
          <p:cNvSpPr>
            <a:spLocks noGrp="1" noChangeArrowheads="1"/>
          </p:cNvSpPr>
          <p:nvPr>
            <p:ph type="body" idx="1"/>
          </p:nvPr>
        </p:nvSpPr>
        <p:spPr bwMode="auto">
          <a:xfrm>
            <a:off x="457200" y="1196975"/>
            <a:ext cx="8229600" cy="46085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6" name="Rectangle 2"/>
          <p:cNvSpPr>
            <a:spLocks noChangeArrowheads="1"/>
          </p:cNvSpPr>
          <p:nvPr/>
        </p:nvSpPr>
        <p:spPr bwMode="auto">
          <a:xfrm>
            <a:off x="0" y="6327648"/>
            <a:ext cx="9144000" cy="530352"/>
          </a:xfrm>
          <a:prstGeom prst="rect">
            <a:avLst/>
          </a:prstGeom>
          <a:gradFill flip="none" rotWithShape="1">
            <a:gsLst>
              <a:gs pos="0">
                <a:schemeClr val="accent3"/>
              </a:gs>
              <a:gs pos="100000">
                <a:schemeClr val="accent6">
                  <a:lumMod val="20000"/>
                  <a:lumOff val="80000"/>
                </a:schemeClr>
              </a:gs>
            </a:gsLst>
            <a:lin ang="2700000" scaled="1"/>
            <a:tileRect/>
          </a:gradFill>
          <a:ln w="9525">
            <a:noFill/>
            <a:miter lim="800000"/>
            <a:headEnd/>
            <a:tailEnd/>
          </a:ln>
          <a:effectLst/>
        </p:spPr>
        <p:txBody>
          <a:bodyPr wrap="none" anchor="ctr"/>
          <a:lstStyle/>
          <a:p>
            <a:pPr eaLnBrk="0" hangingPunct="0">
              <a:defRPr/>
            </a:pPr>
            <a:r>
              <a:rPr lang="de-DE" sz="1200" dirty="0">
                <a:cs typeface="+mn-cs"/>
              </a:rPr>
              <a:t>   </a:t>
            </a:r>
            <a:endParaRPr lang="de-DE" sz="1200" dirty="0" smtClean="0">
              <a:cs typeface="+mn-cs"/>
            </a:endParaRPr>
          </a:p>
          <a:p>
            <a:pPr algn="l" eaLnBrk="0" hangingPunct="0">
              <a:defRPr/>
            </a:pPr>
            <a:r>
              <a:rPr lang="de-DE" sz="800" b="0" dirty="0" smtClean="0">
                <a:cs typeface="+mn-cs"/>
              </a:rPr>
              <a:t>© </a:t>
            </a:r>
            <a:r>
              <a:rPr lang="de-DE" sz="1000" b="0" dirty="0">
                <a:latin typeface="Calibri" pitchFamily="34" charset="0"/>
                <a:cs typeface="+mn-cs"/>
              </a:rPr>
              <a:t>Wyatt Technology Corporation 2011 – All Rights Reserved</a:t>
            </a:r>
          </a:p>
        </p:txBody>
      </p:sp>
      <p:sp>
        <p:nvSpPr>
          <p:cNvPr id="19" name="Rectangle 18"/>
          <p:cNvSpPr>
            <a:spLocks noChangeArrowheads="1"/>
          </p:cNvSpPr>
          <p:nvPr/>
        </p:nvSpPr>
        <p:spPr bwMode="auto">
          <a:xfrm>
            <a:off x="8778240" y="0"/>
            <a:ext cx="365760" cy="276999"/>
          </a:xfrm>
          <a:prstGeom prst="rect">
            <a:avLst/>
          </a:prstGeom>
          <a:noFill/>
          <a:ln w="9525">
            <a:noFill/>
            <a:miter lim="800000"/>
            <a:headEnd/>
            <a:tailEnd/>
          </a:ln>
          <a:effectLst/>
        </p:spPr>
        <p:txBody>
          <a:bodyPr wrap="square">
            <a:spAutoFit/>
          </a:bodyPr>
          <a:lstStyle/>
          <a:p>
            <a:pPr algn="r" eaLnBrk="0" hangingPunct="0">
              <a:defRPr/>
            </a:pPr>
            <a:fld id="{83D78D79-86D9-4A5D-A155-84DB3D213E17}" type="slidenum">
              <a:rPr lang="de-DE" sz="1200">
                <a:latin typeface="Calibri" pitchFamily="34" charset="0"/>
                <a:cs typeface="+mn-cs"/>
              </a:rPr>
              <a:pPr algn="r" eaLnBrk="0" hangingPunct="0">
                <a:defRPr/>
              </a:pPr>
              <a:t>‹#›</a:t>
            </a:fld>
            <a:endParaRPr lang="en-US" sz="1200" dirty="0">
              <a:latin typeface="Calibri" pitchFamily="34" charset="0"/>
              <a:cs typeface="+mn-cs"/>
            </a:endParaRPr>
          </a:p>
        </p:txBody>
      </p:sp>
      <p:pic>
        <p:nvPicPr>
          <p:cNvPr id="72721" name="Picture 2490" descr="Wyatt logo no address full circle thicker lines"/>
          <p:cNvPicPr>
            <a:picLocks noChangeAspect="1" noChangeArrowheads="1"/>
          </p:cNvPicPr>
          <p:nvPr/>
        </p:nvPicPr>
        <p:blipFill>
          <a:blip r:embed="rId9" cstate="print"/>
          <a:srcRect r="7345"/>
          <a:stretch>
            <a:fillRect/>
          </a:stretch>
        </p:blipFill>
        <p:spPr bwMode="auto">
          <a:xfrm>
            <a:off x="7626096" y="6343027"/>
            <a:ext cx="1499616" cy="514973"/>
          </a:xfrm>
          <a:prstGeom prst="rect">
            <a:avLst/>
          </a:prstGeom>
          <a:noFill/>
          <a:ln w="9525">
            <a:noFill/>
            <a:miter lim="800000"/>
            <a:headEnd/>
            <a:tailEnd/>
          </a:ln>
        </p:spPr>
      </p:pic>
      <p:sp>
        <p:nvSpPr>
          <p:cNvPr id="15" name="Text Box 12"/>
          <p:cNvSpPr txBox="1">
            <a:spLocks noChangeArrowheads="1"/>
          </p:cNvSpPr>
          <p:nvPr/>
        </p:nvSpPr>
        <p:spPr bwMode="auto">
          <a:xfrm>
            <a:off x="2895600" y="4191000"/>
            <a:ext cx="1920875" cy="457200"/>
          </a:xfrm>
          <a:prstGeom prst="rect">
            <a:avLst/>
          </a:prstGeom>
          <a:noFill/>
          <a:ln w="25400">
            <a:noFill/>
            <a:miter lim="800000"/>
            <a:headEnd type="none" w="sm" len="sm"/>
            <a:tailEnd type="none" w="sm" len="sm"/>
          </a:ln>
          <a:effectLst/>
        </p:spPr>
        <p:txBody>
          <a:bodyPr>
            <a:spAutoFit/>
          </a:bodyPr>
          <a:lstStyle/>
          <a:p>
            <a:pPr algn="ct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Lst>
  <p:hf sldNum="0" hdr="0" dt="0"/>
  <p:txStyles>
    <p:titleStyle>
      <a:lvl1pPr algn="ctr" rtl="0" eaLnBrk="1" fontAlgn="base" hangingPunct="1">
        <a:spcBef>
          <a:spcPct val="0"/>
        </a:spcBef>
        <a:spcAft>
          <a:spcPct val="0"/>
        </a:spcAft>
        <a:defRPr sz="3200" b="1" i="1">
          <a:solidFill>
            <a:schemeClr val="tx1"/>
          </a:solidFill>
          <a:latin typeface="Calibri" pitchFamily="34" charset="0"/>
          <a:ea typeface="+mj-ea"/>
          <a:cs typeface="+mj-cs"/>
        </a:defRPr>
      </a:lvl1pPr>
      <a:lvl2pPr algn="ctr" rtl="0" eaLnBrk="1" fontAlgn="base" hangingPunct="1">
        <a:spcBef>
          <a:spcPct val="0"/>
        </a:spcBef>
        <a:spcAft>
          <a:spcPct val="0"/>
        </a:spcAft>
        <a:defRPr sz="3200" b="1" i="1">
          <a:solidFill>
            <a:srgbClr val="FFFF00"/>
          </a:solidFill>
          <a:latin typeface="Calibri" pitchFamily="34" charset="0"/>
          <a:cs typeface="Arial" charset="0"/>
        </a:defRPr>
      </a:lvl2pPr>
      <a:lvl3pPr algn="ctr" rtl="0" eaLnBrk="1" fontAlgn="base" hangingPunct="1">
        <a:spcBef>
          <a:spcPct val="0"/>
        </a:spcBef>
        <a:spcAft>
          <a:spcPct val="0"/>
        </a:spcAft>
        <a:defRPr sz="3200" b="1" i="1">
          <a:solidFill>
            <a:srgbClr val="FFFF00"/>
          </a:solidFill>
          <a:latin typeface="Calibri" pitchFamily="34" charset="0"/>
          <a:cs typeface="Arial" charset="0"/>
        </a:defRPr>
      </a:lvl3pPr>
      <a:lvl4pPr algn="ctr" rtl="0" eaLnBrk="1" fontAlgn="base" hangingPunct="1">
        <a:spcBef>
          <a:spcPct val="0"/>
        </a:spcBef>
        <a:spcAft>
          <a:spcPct val="0"/>
        </a:spcAft>
        <a:defRPr sz="3200" b="1" i="1">
          <a:solidFill>
            <a:srgbClr val="FFFF00"/>
          </a:solidFill>
          <a:latin typeface="Calibri" pitchFamily="34" charset="0"/>
          <a:cs typeface="Arial" charset="0"/>
        </a:defRPr>
      </a:lvl4pPr>
      <a:lvl5pPr algn="ctr" rtl="0" eaLnBrk="1" fontAlgn="base" hangingPunct="1">
        <a:spcBef>
          <a:spcPct val="0"/>
        </a:spcBef>
        <a:spcAft>
          <a:spcPct val="0"/>
        </a:spcAft>
        <a:defRPr sz="3200" b="1" i="1">
          <a:solidFill>
            <a:srgbClr val="FFFF00"/>
          </a:solidFill>
          <a:latin typeface="Calibri" pitchFamily="34" charset="0"/>
          <a:cs typeface="Arial" charset="0"/>
        </a:defRPr>
      </a:lvl5pPr>
      <a:lvl6pPr marL="457200" algn="ctr" rtl="0" eaLnBrk="1" fontAlgn="base" hangingPunct="1">
        <a:spcBef>
          <a:spcPct val="0"/>
        </a:spcBef>
        <a:spcAft>
          <a:spcPct val="0"/>
        </a:spcAft>
        <a:defRPr sz="2400" b="1" i="1">
          <a:solidFill>
            <a:srgbClr val="FFFF00"/>
          </a:solidFill>
          <a:latin typeface="Arial" charset="0"/>
          <a:cs typeface="Arial" charset="0"/>
        </a:defRPr>
      </a:lvl6pPr>
      <a:lvl7pPr marL="914400" algn="ctr" rtl="0" eaLnBrk="1" fontAlgn="base" hangingPunct="1">
        <a:spcBef>
          <a:spcPct val="0"/>
        </a:spcBef>
        <a:spcAft>
          <a:spcPct val="0"/>
        </a:spcAft>
        <a:defRPr sz="2400" b="1" i="1">
          <a:solidFill>
            <a:srgbClr val="FFFF00"/>
          </a:solidFill>
          <a:latin typeface="Arial" charset="0"/>
          <a:cs typeface="Arial" charset="0"/>
        </a:defRPr>
      </a:lvl7pPr>
      <a:lvl8pPr marL="1371600" algn="ctr" rtl="0" eaLnBrk="1" fontAlgn="base" hangingPunct="1">
        <a:spcBef>
          <a:spcPct val="0"/>
        </a:spcBef>
        <a:spcAft>
          <a:spcPct val="0"/>
        </a:spcAft>
        <a:defRPr sz="2400" b="1" i="1">
          <a:solidFill>
            <a:srgbClr val="FFFF00"/>
          </a:solidFill>
          <a:latin typeface="Arial" charset="0"/>
          <a:cs typeface="Arial" charset="0"/>
        </a:defRPr>
      </a:lvl8pPr>
      <a:lvl9pPr marL="1828800" algn="ctr" rtl="0" eaLnBrk="1" fontAlgn="base" hangingPunct="1">
        <a:spcBef>
          <a:spcPct val="0"/>
        </a:spcBef>
        <a:spcAft>
          <a:spcPct val="0"/>
        </a:spcAft>
        <a:defRPr sz="2400" b="1" i="1">
          <a:solidFill>
            <a:srgbClr val="FFFF00"/>
          </a:solidFill>
          <a:latin typeface="Arial" charset="0"/>
          <a:cs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Calibri" pitchFamily="34" charset="0"/>
          <a:ea typeface="+mn-ea"/>
          <a:cs typeface="+mn-cs"/>
        </a:defRPr>
      </a:lvl1pPr>
      <a:lvl2pPr marL="742950" indent="-285750" algn="l" rtl="0" eaLnBrk="1" fontAlgn="base" hangingPunct="1">
        <a:spcBef>
          <a:spcPct val="20000"/>
        </a:spcBef>
        <a:spcAft>
          <a:spcPct val="0"/>
        </a:spcAft>
        <a:buChar char="–"/>
        <a:defRPr sz="2000">
          <a:solidFill>
            <a:schemeClr val="tx1"/>
          </a:solidFill>
          <a:latin typeface="Calibri" pitchFamily="34" charset="0"/>
          <a:cs typeface="+mn-cs"/>
        </a:defRPr>
      </a:lvl2pPr>
      <a:lvl3pPr marL="1143000" indent="-228600" algn="l" rtl="0" eaLnBrk="1" fontAlgn="base" hangingPunct="1">
        <a:spcBef>
          <a:spcPct val="20000"/>
        </a:spcBef>
        <a:spcAft>
          <a:spcPct val="0"/>
        </a:spcAft>
        <a:buChar char="•"/>
        <a:defRPr>
          <a:solidFill>
            <a:schemeClr val="tx1"/>
          </a:solidFill>
          <a:latin typeface="Calibri" pitchFamily="34" charset="0"/>
          <a:cs typeface="+mn-cs"/>
        </a:defRPr>
      </a:lvl3pPr>
      <a:lvl4pPr marL="1600200" indent="-228600" algn="l" rtl="0" eaLnBrk="1" fontAlgn="base" hangingPunct="1">
        <a:spcBef>
          <a:spcPct val="20000"/>
        </a:spcBef>
        <a:spcAft>
          <a:spcPct val="0"/>
        </a:spcAft>
        <a:buChar char="–"/>
        <a:defRPr sz="1600">
          <a:solidFill>
            <a:schemeClr val="tx1"/>
          </a:solidFill>
          <a:latin typeface="Calibri" pitchFamily="34" charset="0"/>
          <a:cs typeface="+mn-cs"/>
        </a:defRPr>
      </a:lvl4pPr>
      <a:lvl5pPr marL="2057400" indent="-228600" algn="l" rtl="0" eaLnBrk="1" fontAlgn="base" hangingPunct="1">
        <a:spcBef>
          <a:spcPct val="20000"/>
        </a:spcBef>
        <a:spcAft>
          <a:spcPct val="0"/>
        </a:spcAft>
        <a:buChar char="»"/>
        <a:defRPr sz="1600">
          <a:solidFill>
            <a:schemeClr val="tx1"/>
          </a:solidFill>
          <a:latin typeface="Calibri" pitchFamily="34" charset="0"/>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896937" y="1425417"/>
            <a:ext cx="7350125" cy="2723103"/>
          </a:xfrm>
        </p:spPr>
        <p:txBody>
          <a:bodyPr/>
          <a:lstStyle/>
          <a:p>
            <a:r>
              <a:rPr lang="en-US" sz="4400" dirty="0" smtClean="0">
                <a:solidFill>
                  <a:srgbClr val="0000FF"/>
                </a:solidFill>
              </a:rPr>
              <a:t>Instructions for configuring Windows XP Professional Service Pack 2 to work with ASTRA V</a:t>
            </a:r>
          </a:p>
        </p:txBody>
      </p:sp>
      <p:sp>
        <p:nvSpPr>
          <p:cNvPr id="4099" name="Rectangle 3"/>
          <p:cNvSpPr>
            <a:spLocks noGrp="1" noChangeArrowheads="1"/>
          </p:cNvSpPr>
          <p:nvPr>
            <p:ph type="subTitle" idx="4294967295"/>
          </p:nvPr>
        </p:nvSpPr>
        <p:spPr>
          <a:xfrm>
            <a:off x="0" y="4619625"/>
            <a:ext cx="6400800" cy="1219200"/>
          </a:xfrm>
        </p:spPr>
        <p:txBody>
          <a:bodyPr/>
          <a:lstStyle/>
          <a:p>
            <a:pPr algn="ctr">
              <a:buNone/>
            </a:pPr>
            <a:r>
              <a:rPr lang="en-US" b="1" dirty="0" smtClean="0"/>
              <a:t>Wyatt Technology Corporation</a:t>
            </a:r>
          </a:p>
          <a:p>
            <a:pPr algn="ctr">
              <a:buNone/>
            </a:pPr>
            <a:r>
              <a:rPr lang="en-US" b="1" dirty="0" smtClean="0"/>
              <a:t>Santa Barbara, CA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sz="half" idx="1"/>
          </p:nvPr>
        </p:nvSpPr>
        <p:spPr/>
        <p:txBody>
          <a:bodyPr/>
          <a:lstStyle/>
          <a:p>
            <a:r>
              <a:rPr lang="en-US" sz="2800" smtClean="0"/>
              <a:t>Step 8:  </a:t>
            </a:r>
            <a:r>
              <a:rPr lang="en-US" sz="2800" smtClean="0">
                <a:cs typeface="Times New Roman" pitchFamily="18" charset="0"/>
              </a:rPr>
              <a:t>In the Properties dialog, select the COM Security tab, then select Edit Limits… under Launch and Activation Permissions.</a:t>
            </a:r>
            <a:r>
              <a:rPr lang="en-US" sz="2800" smtClean="0"/>
              <a:t> </a:t>
            </a:r>
          </a:p>
        </p:txBody>
      </p:sp>
      <p:pic>
        <p:nvPicPr>
          <p:cNvPr id="13315" name="Picture 6" descr="C:\Documents and Settings\Administrator\My Documents\Service Pack 2 instructions\2H.gif"/>
          <p:cNvPicPr>
            <a:picLocks noGrp="1" noChangeAspect="1" noChangeArrowheads="1"/>
          </p:cNvPicPr>
          <p:nvPr>
            <p:ph type="clipArt" sz="half" idx="2"/>
          </p:nvPr>
        </p:nvPicPr>
        <p:blipFill>
          <a:blip r:embed="rId2" cstate="print"/>
          <a:stretch>
            <a:fillRect/>
          </a:stretch>
        </p:blipFill>
        <p:spPr>
          <a:xfrm>
            <a:off x="4918802" y="1589088"/>
            <a:ext cx="3513272" cy="4114800"/>
          </a:xfrm>
        </p:spPr>
      </p:pic>
      <p:sp>
        <p:nvSpPr>
          <p:cNvPr id="13316" name="Rectangle 2"/>
          <p:cNvSpPr>
            <a:spLocks noGrp="1" noChangeArrowheads="1"/>
          </p:cNvSpPr>
          <p:nvPr>
            <p:ph type="title"/>
          </p:nvPr>
        </p:nvSpPr>
        <p:spPr/>
        <p:txBody>
          <a:bodyPr/>
          <a:lstStyle/>
          <a:p>
            <a:r>
              <a:rPr lang="en-US" smtClean="0"/>
              <a:t>Modifying COM settings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sz="half" idx="1"/>
          </p:nvPr>
        </p:nvSpPr>
        <p:spPr/>
        <p:txBody>
          <a:bodyPr/>
          <a:lstStyle/>
          <a:p>
            <a:r>
              <a:rPr lang="en-US" smtClean="0"/>
              <a:t>Step 9:  </a:t>
            </a:r>
            <a:r>
              <a:rPr lang="en-US" smtClean="0">
                <a:cs typeface="Times New Roman" pitchFamily="18" charset="0"/>
              </a:rPr>
              <a:t>In the Launch Permissions dialog, choose Everyone under Group or user names, then check the Allow box for Remote Launch and Remote Activation under Permissions.  Click OK, then click Apply in the Properties dialog.</a:t>
            </a:r>
            <a:r>
              <a:rPr lang="en-US" smtClean="0"/>
              <a:t> </a:t>
            </a:r>
          </a:p>
        </p:txBody>
      </p:sp>
      <p:pic>
        <p:nvPicPr>
          <p:cNvPr id="14339" name="Picture 6" descr="C:\Documents and Settings\Administrator\My Documents\Service Pack 2 instructions\2I.gif"/>
          <p:cNvPicPr>
            <a:picLocks noGrp="1" noChangeAspect="1" noChangeArrowheads="1"/>
          </p:cNvPicPr>
          <p:nvPr>
            <p:ph type="clipArt" sz="half" idx="2"/>
          </p:nvPr>
        </p:nvPicPr>
        <p:blipFill>
          <a:blip r:embed="rId2" cstate="print"/>
          <a:stretch>
            <a:fillRect/>
          </a:stretch>
        </p:blipFill>
        <p:spPr>
          <a:xfrm>
            <a:off x="4998359" y="1589088"/>
            <a:ext cx="3354158" cy="4114800"/>
          </a:xfrm>
        </p:spPr>
      </p:pic>
      <p:sp>
        <p:nvSpPr>
          <p:cNvPr id="14340" name="Rectangle 2"/>
          <p:cNvSpPr>
            <a:spLocks noGrp="1" noChangeArrowheads="1"/>
          </p:cNvSpPr>
          <p:nvPr>
            <p:ph type="title"/>
          </p:nvPr>
        </p:nvSpPr>
        <p:spPr/>
        <p:txBody>
          <a:bodyPr/>
          <a:lstStyle/>
          <a:p>
            <a:r>
              <a:rPr lang="en-US" smtClean="0"/>
              <a:t>Modifying COM settings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457200" y="1358900"/>
            <a:ext cx="8229600" cy="4608513"/>
          </a:xfrm>
        </p:spPr>
        <p:txBody>
          <a:bodyPr/>
          <a:lstStyle/>
          <a:p>
            <a:r>
              <a:rPr lang="en-US" sz="2800" smtClean="0">
                <a:cs typeface="Times New Roman" pitchFamily="18" charset="0"/>
              </a:rPr>
              <a:t>Your computer should now be configured to collect data from an HELEOS, TREOS, Optilab rEX, ViscoStar, or remote ISI.</a:t>
            </a:r>
            <a:r>
              <a:rPr lang="en-US" sz="2800" smtClean="0"/>
              <a:t> </a:t>
            </a:r>
          </a:p>
          <a:p>
            <a:r>
              <a:rPr lang="en-US" sz="2800" smtClean="0"/>
              <a:t>If you still have problems collecting data from these instruments, please see the Appendix for a detailed matrix of all the COM settings.</a:t>
            </a:r>
          </a:p>
        </p:txBody>
      </p:sp>
      <p:sp>
        <p:nvSpPr>
          <p:cNvPr id="15362" name="Rectangle 2"/>
          <p:cNvSpPr>
            <a:spLocks noGrp="1" noChangeArrowheads="1"/>
          </p:cNvSpPr>
          <p:nvPr>
            <p:ph type="title"/>
          </p:nvPr>
        </p:nvSpPr>
        <p:spPr/>
        <p:txBody>
          <a:bodyPr/>
          <a:lstStyle/>
          <a:p>
            <a:r>
              <a:rPr smtClean="0"/>
              <a:t>Conclusion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r>
              <a:rPr lang="en-US" smtClean="0"/>
              <a:t>Appendix: Complete COM Settings</a:t>
            </a:r>
          </a:p>
        </p:txBody>
      </p:sp>
      <p:graphicFrame>
        <p:nvGraphicFramePr>
          <p:cNvPr id="2050" name="Object 4"/>
          <p:cNvGraphicFramePr>
            <a:graphicFrameLocks noChangeAspect="1"/>
          </p:cNvGraphicFramePr>
          <p:nvPr/>
        </p:nvGraphicFramePr>
        <p:xfrm>
          <a:off x="401935" y="1589088"/>
          <a:ext cx="8068826" cy="3459162"/>
        </p:xfrm>
        <a:graphic>
          <a:graphicData uri="http://schemas.openxmlformats.org/presentationml/2006/ole">
            <p:oleObj spid="_x0000_s2050" name="WordPad Document" r:id="rId3" imgW="7077240" imgH="3458880" progId="WordPad.Document.1">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Setting Network rankings</a:t>
            </a:r>
          </a:p>
        </p:txBody>
      </p:sp>
      <p:pic>
        <p:nvPicPr>
          <p:cNvPr id="16387" name="Picture 2"/>
          <p:cNvPicPr>
            <a:picLocks noChangeAspect="1" noChangeArrowheads="1"/>
          </p:cNvPicPr>
          <p:nvPr/>
        </p:nvPicPr>
        <p:blipFill>
          <a:blip r:embed="rId2" cstate="print"/>
          <a:srcRect r="14796" b="46922"/>
          <a:stretch>
            <a:fillRect/>
          </a:stretch>
        </p:blipFill>
        <p:spPr bwMode="auto">
          <a:xfrm>
            <a:off x="882650" y="1365250"/>
            <a:ext cx="7377113" cy="2628900"/>
          </a:xfrm>
          <a:prstGeom prst="rect">
            <a:avLst/>
          </a:prstGeom>
          <a:noFill/>
          <a:ln w="9525">
            <a:noFill/>
            <a:miter lim="800000"/>
            <a:headEnd/>
            <a:tailEnd/>
          </a:ln>
        </p:spPr>
      </p:pic>
      <p:sp>
        <p:nvSpPr>
          <p:cNvPr id="16388" name="TextBox 4"/>
          <p:cNvSpPr txBox="1">
            <a:spLocks noChangeArrowheads="1"/>
          </p:cNvSpPr>
          <p:nvPr/>
        </p:nvSpPr>
        <p:spPr bwMode="auto">
          <a:xfrm>
            <a:off x="525463" y="4440238"/>
            <a:ext cx="8093075" cy="1630362"/>
          </a:xfrm>
          <a:prstGeom prst="rect">
            <a:avLst/>
          </a:prstGeom>
          <a:noFill/>
          <a:ln w="9525">
            <a:noFill/>
            <a:miter lim="800000"/>
            <a:headEnd/>
            <a:tailEnd/>
          </a:ln>
        </p:spPr>
        <p:txBody>
          <a:bodyPr wrap="none">
            <a:spAutoFit/>
          </a:bodyPr>
          <a:lstStyle/>
          <a:p>
            <a:pPr algn="ctr"/>
            <a:r>
              <a:rPr lang="en-US" sz="2000">
                <a:latin typeface="Calibri" pitchFamily="34" charset="0"/>
              </a:rPr>
              <a:t>Network performance can be improved by ranking multiple networks if they</a:t>
            </a:r>
          </a:p>
          <a:p>
            <a:pPr algn="ctr"/>
            <a:r>
              <a:rPr lang="en-US" sz="2000">
                <a:latin typeface="Calibri" pitchFamily="34" charset="0"/>
              </a:rPr>
              <a:t>exist.  Lab computers may be connected to a corporate network, and more </a:t>
            </a:r>
          </a:p>
          <a:p>
            <a:pPr algn="ctr"/>
            <a:r>
              <a:rPr lang="en-US" sz="2000">
                <a:latin typeface="Calibri" pitchFamily="34" charset="0"/>
              </a:rPr>
              <a:t>Than one instrument LAN.  Ranking the order that Windows searches for </a:t>
            </a:r>
          </a:p>
          <a:p>
            <a:pPr algn="ctr"/>
            <a:r>
              <a:rPr lang="en-US" sz="2000">
                <a:latin typeface="Calibri" pitchFamily="34" charset="0"/>
              </a:rPr>
              <a:t>Network locations can improve overall performance.  Start by opening</a:t>
            </a:r>
          </a:p>
          <a:p>
            <a:pPr algn="ctr"/>
            <a:r>
              <a:rPr lang="en-US" sz="2000">
                <a:latin typeface="Calibri" pitchFamily="34" charset="0"/>
              </a:rPr>
              <a:t> the Network Connections dialog box (in Control Panel)</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Networking Ranking (continued)</a:t>
            </a:r>
          </a:p>
        </p:txBody>
      </p:sp>
      <p:pic>
        <p:nvPicPr>
          <p:cNvPr id="17412" name="Picture 2"/>
          <p:cNvPicPr>
            <a:picLocks noChangeAspect="1" noChangeArrowheads="1"/>
          </p:cNvPicPr>
          <p:nvPr/>
        </p:nvPicPr>
        <p:blipFill>
          <a:blip r:embed="rId2" cstate="print"/>
          <a:srcRect l="9688" t="25000" r="63750" b="50781"/>
          <a:stretch>
            <a:fillRect/>
          </a:stretch>
        </p:blipFill>
        <p:spPr bwMode="auto">
          <a:xfrm>
            <a:off x="1371600" y="2133600"/>
            <a:ext cx="6477000" cy="2362200"/>
          </a:xfrm>
          <a:prstGeom prst="rect">
            <a:avLst/>
          </a:prstGeom>
          <a:noFill/>
          <a:ln w="9525">
            <a:noFill/>
            <a:miter lim="800000"/>
            <a:headEnd/>
            <a:tailEnd/>
          </a:ln>
        </p:spPr>
      </p:pic>
      <p:sp>
        <p:nvSpPr>
          <p:cNvPr id="17413" name="TextBox 4"/>
          <p:cNvSpPr txBox="1">
            <a:spLocks noChangeArrowheads="1"/>
          </p:cNvSpPr>
          <p:nvPr/>
        </p:nvSpPr>
        <p:spPr bwMode="auto">
          <a:xfrm>
            <a:off x="685800" y="5257800"/>
            <a:ext cx="7540625" cy="461963"/>
          </a:xfrm>
          <a:prstGeom prst="rect">
            <a:avLst/>
          </a:prstGeom>
          <a:noFill/>
          <a:ln w="9525">
            <a:noFill/>
            <a:miter lim="800000"/>
            <a:headEnd/>
            <a:tailEnd/>
          </a:ln>
        </p:spPr>
        <p:txBody>
          <a:bodyPr wrap="none">
            <a:spAutoFit/>
          </a:bodyPr>
          <a:lstStyle/>
          <a:p>
            <a:pPr algn="ctr"/>
            <a:r>
              <a:rPr lang="en-US"/>
              <a:t>From the main toolbar, select Advanced, Advanced Settings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Networking Ranking, continued</a:t>
            </a:r>
          </a:p>
        </p:txBody>
      </p:sp>
      <p:pic>
        <p:nvPicPr>
          <p:cNvPr id="18435" name="Picture 2"/>
          <p:cNvPicPr>
            <a:picLocks noChangeAspect="1" noChangeArrowheads="1"/>
          </p:cNvPicPr>
          <p:nvPr/>
        </p:nvPicPr>
        <p:blipFill>
          <a:blip r:embed="rId2" cstate="print"/>
          <a:srcRect/>
          <a:stretch>
            <a:fillRect/>
          </a:stretch>
        </p:blipFill>
        <p:spPr bwMode="auto">
          <a:xfrm>
            <a:off x="838200" y="1752600"/>
            <a:ext cx="3848100" cy="4333875"/>
          </a:xfrm>
          <a:prstGeom prst="rect">
            <a:avLst/>
          </a:prstGeom>
          <a:noFill/>
          <a:ln w="9525">
            <a:noFill/>
            <a:miter lim="800000"/>
            <a:headEnd/>
            <a:tailEnd/>
          </a:ln>
        </p:spPr>
      </p:pic>
      <p:sp>
        <p:nvSpPr>
          <p:cNvPr id="18436" name="TextBox 4"/>
          <p:cNvSpPr txBox="1">
            <a:spLocks noChangeArrowheads="1"/>
          </p:cNvSpPr>
          <p:nvPr/>
        </p:nvSpPr>
        <p:spPr bwMode="auto">
          <a:xfrm>
            <a:off x="4953000" y="2133600"/>
            <a:ext cx="3048000" cy="3416300"/>
          </a:xfrm>
          <a:prstGeom prst="rect">
            <a:avLst/>
          </a:prstGeom>
          <a:noFill/>
          <a:ln w="9525">
            <a:noFill/>
            <a:miter lim="800000"/>
            <a:headEnd/>
            <a:tailEnd/>
          </a:ln>
        </p:spPr>
        <p:txBody>
          <a:bodyPr>
            <a:spAutoFit/>
          </a:bodyPr>
          <a:lstStyle/>
          <a:p>
            <a:pPr algn="ctr"/>
            <a:r>
              <a:rPr lang="en-US"/>
              <a:t>The main network connection to the corporate network should be the top entry in the list.  If it is not the first entry, you can highlight it and use the green up arrow key to move it to the top entry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pPr>
              <a:defRPr/>
            </a:pPr>
            <a:r>
              <a:rPr smtClean="0"/>
              <a:t>Adding static IP Address information to </a:t>
            </a:r>
            <a:br>
              <a:rPr smtClean="0"/>
            </a:br>
            <a:r>
              <a:rPr smtClean="0"/>
              <a:t>HOSTS file</a:t>
            </a:r>
          </a:p>
        </p:txBody>
      </p:sp>
      <p:sp>
        <p:nvSpPr>
          <p:cNvPr id="19459" name="TextBox 3"/>
          <p:cNvSpPr txBox="1">
            <a:spLocks noChangeArrowheads="1"/>
          </p:cNvSpPr>
          <p:nvPr/>
        </p:nvSpPr>
        <p:spPr bwMode="auto">
          <a:xfrm>
            <a:off x="1108075" y="1589088"/>
            <a:ext cx="6927850" cy="3170237"/>
          </a:xfrm>
          <a:prstGeom prst="rect">
            <a:avLst/>
          </a:prstGeom>
          <a:noFill/>
          <a:ln w="9525">
            <a:noFill/>
            <a:miter lim="800000"/>
            <a:headEnd/>
            <a:tailEnd/>
          </a:ln>
        </p:spPr>
        <p:txBody>
          <a:bodyPr wrap="none">
            <a:spAutoFit/>
          </a:bodyPr>
          <a:lstStyle/>
          <a:p>
            <a:pPr algn="ctr"/>
            <a:r>
              <a:rPr lang="en-US" sz="2000"/>
              <a:t>You can speed up ASTRA connections by adding the name</a:t>
            </a:r>
          </a:p>
          <a:p>
            <a:pPr algn="ctr"/>
            <a:r>
              <a:rPr lang="en-US" sz="2000"/>
              <a:t>and IP address of ethernet-based detectors to the Windows</a:t>
            </a:r>
          </a:p>
          <a:p>
            <a:pPr algn="ctr"/>
            <a:r>
              <a:rPr lang="en-US" sz="2000"/>
              <a:t>HOSTS file.  This includes the HELEOS, TREOS, </a:t>
            </a:r>
          </a:p>
          <a:p>
            <a:pPr algn="ctr"/>
            <a:r>
              <a:rPr lang="en-US" sz="2000"/>
              <a:t>Optilab rEX, and Viscostar.</a:t>
            </a:r>
          </a:p>
          <a:p>
            <a:pPr algn="ctr"/>
            <a:endParaRPr lang="en-US" sz="2000"/>
          </a:p>
          <a:p>
            <a:pPr algn="ctr"/>
            <a:r>
              <a:rPr lang="en-US" sz="2000"/>
              <a:t>This may also help remove and prevent detector entries in</a:t>
            </a:r>
          </a:p>
          <a:p>
            <a:pPr algn="ctr"/>
            <a:r>
              <a:rPr lang="en-US" sz="2000"/>
              <a:t>ASTRA that show a red “X”.</a:t>
            </a:r>
          </a:p>
          <a:p>
            <a:pPr algn="ctr"/>
            <a:endParaRPr lang="en-US" sz="2000"/>
          </a:p>
          <a:p>
            <a:pPr algn="ctr"/>
            <a:r>
              <a:rPr lang="en-US" sz="2000"/>
              <a:t>Instruments with serial communications (EOS, miniDAWN</a:t>
            </a:r>
          </a:p>
          <a:p>
            <a:pPr algn="ctr"/>
            <a:r>
              <a:rPr lang="en-US" sz="2000"/>
              <a:t>Tristar, and earlier) do not need to be added to the list.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Open the Windows HOSTS file</a:t>
            </a:r>
          </a:p>
        </p:txBody>
      </p:sp>
      <p:sp>
        <p:nvSpPr>
          <p:cNvPr id="20483" name="TextBox 3"/>
          <p:cNvSpPr txBox="1">
            <a:spLocks noChangeArrowheads="1"/>
          </p:cNvSpPr>
          <p:nvPr/>
        </p:nvSpPr>
        <p:spPr bwMode="auto">
          <a:xfrm>
            <a:off x="800100" y="1127125"/>
            <a:ext cx="7543800" cy="1323975"/>
          </a:xfrm>
          <a:prstGeom prst="rect">
            <a:avLst/>
          </a:prstGeom>
          <a:noFill/>
          <a:ln w="25400">
            <a:noFill/>
            <a:miter lim="800000"/>
            <a:headEnd type="none" w="sm" len="sm"/>
            <a:tailEnd type="none" w="sm" len="sm"/>
          </a:ln>
        </p:spPr>
        <p:txBody>
          <a:bodyPr>
            <a:spAutoFit/>
          </a:bodyPr>
          <a:lstStyle/>
          <a:p>
            <a:pPr algn="ctr"/>
            <a:r>
              <a:rPr lang="en-US" sz="2000">
                <a:latin typeface="Calibri" pitchFamily="34" charset="0"/>
              </a:rPr>
              <a:t>Use Windows Notepad accessory to edit the HOSTS File.  Notepad works better than Wordpad or other Word processing software since the HOSTS file has no file extension; Word or Wordpad will try to add a *.txt extension to the file.</a:t>
            </a:r>
          </a:p>
        </p:txBody>
      </p:sp>
      <p:sp>
        <p:nvSpPr>
          <p:cNvPr id="20484" name="TextBox 4"/>
          <p:cNvSpPr txBox="1">
            <a:spLocks noChangeArrowheads="1"/>
          </p:cNvSpPr>
          <p:nvPr/>
        </p:nvSpPr>
        <p:spPr bwMode="auto">
          <a:xfrm>
            <a:off x="876300" y="2667000"/>
            <a:ext cx="7391400" cy="400050"/>
          </a:xfrm>
          <a:prstGeom prst="rect">
            <a:avLst/>
          </a:prstGeom>
          <a:noFill/>
          <a:ln w="25400">
            <a:noFill/>
            <a:miter lim="800000"/>
            <a:headEnd type="none" w="sm" len="sm"/>
            <a:tailEnd type="none" w="sm" len="sm"/>
          </a:ln>
        </p:spPr>
        <p:txBody>
          <a:bodyPr>
            <a:spAutoFit/>
          </a:bodyPr>
          <a:lstStyle/>
          <a:p>
            <a:pPr algn="ctr"/>
            <a:r>
              <a:rPr lang="en-US" sz="2000">
                <a:latin typeface="Calibri" pitchFamily="34" charset="0"/>
              </a:rPr>
              <a:t>Pathway to HOSTS file: C:\WINDOWS\system32\drivers\etc</a:t>
            </a:r>
          </a:p>
        </p:txBody>
      </p:sp>
      <p:pic>
        <p:nvPicPr>
          <p:cNvPr id="20485" name="Picture 2"/>
          <p:cNvPicPr>
            <a:picLocks noChangeAspect="1" noChangeArrowheads="1"/>
          </p:cNvPicPr>
          <p:nvPr/>
        </p:nvPicPr>
        <p:blipFill>
          <a:blip r:embed="rId2" cstate="print"/>
          <a:srcRect r="14000" b="51334"/>
          <a:stretch>
            <a:fillRect/>
          </a:stretch>
        </p:blipFill>
        <p:spPr bwMode="auto">
          <a:xfrm>
            <a:off x="1219200" y="3200400"/>
            <a:ext cx="6553200" cy="278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2800" smtClean="0"/>
              <a:t>Add Detector name and IP address to HOSTS list</a:t>
            </a:r>
          </a:p>
        </p:txBody>
      </p:sp>
      <p:pic>
        <p:nvPicPr>
          <p:cNvPr id="21507" name="Picture 3"/>
          <p:cNvPicPr>
            <a:picLocks noChangeAspect="1" noChangeArrowheads="1"/>
          </p:cNvPicPr>
          <p:nvPr/>
        </p:nvPicPr>
        <p:blipFill>
          <a:blip r:embed="rId2" cstate="print"/>
          <a:srcRect/>
          <a:stretch>
            <a:fillRect/>
          </a:stretch>
        </p:blipFill>
        <p:spPr bwMode="auto">
          <a:xfrm>
            <a:off x="1041400" y="1022350"/>
            <a:ext cx="7061200" cy="3859213"/>
          </a:xfrm>
          <a:prstGeom prst="rect">
            <a:avLst/>
          </a:prstGeom>
          <a:noFill/>
          <a:ln w="9525">
            <a:noFill/>
            <a:miter lim="800000"/>
            <a:headEnd/>
            <a:tailEnd/>
          </a:ln>
        </p:spPr>
      </p:pic>
      <p:sp>
        <p:nvSpPr>
          <p:cNvPr id="21508" name="TextBox 6"/>
          <p:cNvSpPr txBox="1">
            <a:spLocks noChangeArrowheads="1"/>
          </p:cNvSpPr>
          <p:nvPr/>
        </p:nvSpPr>
        <p:spPr bwMode="auto">
          <a:xfrm>
            <a:off x="427038" y="4968875"/>
            <a:ext cx="8289925" cy="1322388"/>
          </a:xfrm>
          <a:prstGeom prst="rect">
            <a:avLst/>
          </a:prstGeom>
          <a:noFill/>
          <a:ln w="25400">
            <a:noFill/>
            <a:miter lim="800000"/>
            <a:headEnd type="none" w="sm" len="sm"/>
            <a:tailEnd type="none" w="sm" len="sm"/>
          </a:ln>
        </p:spPr>
        <p:txBody>
          <a:bodyPr>
            <a:spAutoFit/>
          </a:bodyPr>
          <a:lstStyle/>
          <a:p>
            <a:pPr algn="ctr"/>
            <a:r>
              <a:rPr lang="en-US" sz="2000">
                <a:latin typeface="Calibri" pitchFamily="34" charset="0"/>
              </a:rPr>
              <a:t>This list shows the addition of an Optilab rEX with IP address 192.168.254.100 and computer name wyatt-123-rex.  The computer name can be found on the communications tab on the detector front panel.  Save the file after adding the information; add each detector as a separate entry.</a:t>
            </a:r>
          </a:p>
        </p:txBody>
      </p:sp>
      <p:cxnSp>
        <p:nvCxnSpPr>
          <p:cNvPr id="6" name="Straight Arrow Connector 5"/>
          <p:cNvCxnSpPr/>
          <p:nvPr/>
        </p:nvCxnSpPr>
        <p:spPr>
          <a:xfrm rot="10800000">
            <a:off x="3819525" y="4130675"/>
            <a:ext cx="990600" cy="1588"/>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431800" y="1065213"/>
            <a:ext cx="8280400" cy="4989512"/>
          </a:xfrm>
        </p:spPr>
        <p:txBody>
          <a:bodyPr/>
          <a:lstStyle/>
          <a:p>
            <a:r>
              <a:rPr lang="en-US" sz="2800" dirty="0" smtClean="0">
                <a:cs typeface="Times New Roman" pitchFamily="18" charset="0"/>
              </a:rPr>
              <a:t>It is necessary to follow these instructions if you wish to use ASTRA V to do any of the following:</a:t>
            </a:r>
          </a:p>
          <a:p>
            <a:pPr lvl="1"/>
            <a:r>
              <a:rPr lang="en-US" sz="2400" dirty="0" smtClean="0"/>
              <a:t>Collect data from an HELEOS, TREOS, Optilab rEX or ViscoStar.</a:t>
            </a:r>
          </a:p>
          <a:p>
            <a:pPr lvl="1"/>
            <a:r>
              <a:rPr lang="en-US" sz="2400" dirty="0" smtClean="0"/>
              <a:t>Connect to an ISI on another networked computer.</a:t>
            </a:r>
          </a:p>
          <a:p>
            <a:r>
              <a:rPr lang="en-US" sz="2800" dirty="0" smtClean="0">
                <a:cs typeface="Times New Roman" pitchFamily="18" charset="0"/>
              </a:rPr>
              <a:t>If you are only going to use ASTRA V for data processing, or to collect data from a DAWN, miniDAWN, or </a:t>
            </a:r>
            <a:r>
              <a:rPr lang="en-US" sz="2800" dirty="0" err="1" smtClean="0">
                <a:cs typeface="Times New Roman" pitchFamily="18" charset="0"/>
              </a:rPr>
              <a:t>WyattQELS</a:t>
            </a:r>
            <a:r>
              <a:rPr lang="en-US" sz="2800" dirty="0" smtClean="0">
                <a:cs typeface="Times New Roman" pitchFamily="18" charset="0"/>
              </a:rPr>
              <a:t>, it is not necessary to follow these instructions.</a:t>
            </a:r>
          </a:p>
          <a:p>
            <a:r>
              <a:rPr lang="en-US" sz="2800" dirty="0" smtClean="0">
                <a:cs typeface="Times New Roman" pitchFamily="18" charset="0"/>
              </a:rPr>
              <a:t>Administrator or Power User privileges may be required to configure Windows XP Professional.</a:t>
            </a:r>
          </a:p>
        </p:txBody>
      </p:sp>
      <p:sp>
        <p:nvSpPr>
          <p:cNvPr id="5122" name="Rectangle 2"/>
          <p:cNvSpPr>
            <a:spLocks noGrp="1" noChangeArrowheads="1"/>
          </p:cNvSpPr>
          <p:nvPr>
            <p:ph type="title"/>
          </p:nvPr>
        </p:nvSpPr>
        <p:spPr/>
        <p:txBody>
          <a:bodyPr/>
          <a:lstStyle/>
          <a:p>
            <a:r>
              <a:rPr smtClean="0"/>
              <a:t>Notes: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sz="half" idx="1"/>
          </p:nvPr>
        </p:nvSpPr>
        <p:spPr/>
        <p:txBody>
          <a:bodyPr/>
          <a:lstStyle/>
          <a:p>
            <a:r>
              <a:rPr lang="en-US" sz="2800" smtClean="0"/>
              <a:t>Step 1:  </a:t>
            </a:r>
            <a:r>
              <a:rPr lang="en-US" sz="2800" smtClean="0">
                <a:cs typeface="Times New Roman" pitchFamily="18" charset="0"/>
              </a:rPr>
              <a:t>From the Start menu, choose Control Panel.</a:t>
            </a:r>
            <a:r>
              <a:rPr lang="en-US" sz="2800" smtClean="0"/>
              <a:t> </a:t>
            </a:r>
          </a:p>
        </p:txBody>
      </p:sp>
      <p:pic>
        <p:nvPicPr>
          <p:cNvPr id="6147" name="Picture 6" descr="C:\Documents and Settings\Administrator\My Documents\Service Pack 2 instructions\1A.gif"/>
          <p:cNvPicPr>
            <a:picLocks noGrp="1" noChangeAspect="1" noChangeArrowheads="1"/>
          </p:cNvPicPr>
          <p:nvPr>
            <p:ph type="clipArt" sz="half" idx="2"/>
          </p:nvPr>
        </p:nvPicPr>
        <p:blipFill>
          <a:blip r:embed="rId2" cstate="print"/>
          <a:stretch>
            <a:fillRect/>
          </a:stretch>
        </p:blipFill>
        <p:spPr>
          <a:xfrm>
            <a:off x="4985591" y="1589088"/>
            <a:ext cx="3379694" cy="4114800"/>
          </a:xfrm>
        </p:spPr>
      </p:pic>
      <p:sp>
        <p:nvSpPr>
          <p:cNvPr id="6148" name="Rectangle 2"/>
          <p:cNvSpPr>
            <a:spLocks noGrp="1" noChangeArrowheads="1"/>
          </p:cNvSpPr>
          <p:nvPr>
            <p:ph type="title"/>
          </p:nvPr>
        </p:nvSpPr>
        <p:spPr/>
        <p:txBody>
          <a:bodyPr/>
          <a:lstStyle/>
          <a:p>
            <a:r>
              <a:rPr lang="en-US" smtClean="0"/>
              <a:t>Modifying COM settings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sz="half" idx="1"/>
          </p:nvPr>
        </p:nvSpPr>
        <p:spPr/>
        <p:txBody>
          <a:bodyPr/>
          <a:lstStyle/>
          <a:p>
            <a:r>
              <a:rPr lang="en-US" sz="2800" smtClean="0"/>
              <a:t>Step 2:  </a:t>
            </a:r>
            <a:r>
              <a:rPr lang="en-US" sz="2800" smtClean="0">
                <a:cs typeface="Times New Roman" pitchFamily="18" charset="0"/>
              </a:rPr>
              <a:t>In the Control Panel, open the Administrative Tools.</a:t>
            </a:r>
            <a:r>
              <a:rPr lang="en-US" sz="2800" smtClean="0"/>
              <a:t>  </a:t>
            </a:r>
          </a:p>
        </p:txBody>
      </p:sp>
      <p:pic>
        <p:nvPicPr>
          <p:cNvPr id="7171" name="Picture 7" descr="C:\Documents and Settings\Administrator\My Documents\Service Pack 2 instructions\2B.gif"/>
          <p:cNvPicPr>
            <a:picLocks noGrp="1" noChangeAspect="1" noChangeArrowheads="1"/>
          </p:cNvPicPr>
          <p:nvPr>
            <p:ph type="clipArt" sz="half" idx="2"/>
          </p:nvPr>
        </p:nvPicPr>
        <p:blipFill>
          <a:blip r:embed="rId2" cstate="print"/>
          <a:stretch>
            <a:fillRect/>
          </a:stretch>
        </p:blipFill>
        <p:spPr>
          <a:xfrm>
            <a:off x="4770438" y="2541661"/>
            <a:ext cx="3810000" cy="2209653"/>
          </a:xfrm>
        </p:spPr>
      </p:pic>
      <p:sp>
        <p:nvSpPr>
          <p:cNvPr id="7172" name="Rectangle 2"/>
          <p:cNvSpPr>
            <a:spLocks noGrp="1" noChangeArrowheads="1"/>
          </p:cNvSpPr>
          <p:nvPr>
            <p:ph type="title"/>
          </p:nvPr>
        </p:nvSpPr>
        <p:spPr/>
        <p:txBody>
          <a:bodyPr/>
          <a:lstStyle/>
          <a:p>
            <a:r>
              <a:rPr lang="en-US" smtClean="0"/>
              <a:t>Modifying COM settings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t>Modifying COM settings</a:t>
            </a:r>
          </a:p>
        </p:txBody>
      </p:sp>
      <p:sp>
        <p:nvSpPr>
          <p:cNvPr id="8195" name="Rectangle 3"/>
          <p:cNvSpPr>
            <a:spLocks noGrp="1" noChangeArrowheads="1"/>
          </p:cNvSpPr>
          <p:nvPr>
            <p:ph type="body" sz="half" idx="4294967295"/>
          </p:nvPr>
        </p:nvSpPr>
        <p:spPr>
          <a:xfrm>
            <a:off x="0" y="1589088"/>
            <a:ext cx="3810000" cy="4114800"/>
          </a:xfrm>
        </p:spPr>
        <p:txBody>
          <a:bodyPr/>
          <a:lstStyle/>
          <a:p>
            <a:r>
              <a:rPr lang="en-US" sz="2800" smtClean="0"/>
              <a:t>Step 3:  </a:t>
            </a:r>
            <a:r>
              <a:rPr lang="en-US" sz="2800" smtClean="0">
                <a:cs typeface="Times New Roman" pitchFamily="18" charset="0"/>
              </a:rPr>
              <a:t>From Administrative Tools, open the Component Services Shortcut.</a:t>
            </a:r>
            <a:r>
              <a:rPr lang="en-US" sz="2800" smtClean="0"/>
              <a:t> </a:t>
            </a:r>
          </a:p>
        </p:txBody>
      </p:sp>
      <p:pic>
        <p:nvPicPr>
          <p:cNvPr id="8196" name="Picture 6" descr="C:\Documents and Settings\Administrator\My Documents\Service Pack 2 instructions\2C.gif"/>
          <p:cNvPicPr>
            <a:picLocks noGrp="1" noChangeAspect="1" noChangeArrowheads="1"/>
          </p:cNvPicPr>
          <p:nvPr>
            <p:ph type="clipArt" sz="half" idx="4294967295"/>
          </p:nvPr>
        </p:nvPicPr>
        <p:blipFill>
          <a:blip r:embed="rId2" cstate="print"/>
          <a:srcRect/>
          <a:stretch>
            <a:fillRect/>
          </a:stretch>
        </p:blipFill>
        <p:spPr>
          <a:xfrm>
            <a:off x="5334000" y="1589088"/>
            <a:ext cx="3810000" cy="2225675"/>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Modifying COM settings</a:t>
            </a:r>
          </a:p>
        </p:txBody>
      </p:sp>
      <p:sp>
        <p:nvSpPr>
          <p:cNvPr id="9219" name="Rectangle 3"/>
          <p:cNvSpPr>
            <a:spLocks noGrp="1" noChangeArrowheads="1"/>
          </p:cNvSpPr>
          <p:nvPr>
            <p:ph type="body" sz="half" idx="4294967295"/>
          </p:nvPr>
        </p:nvSpPr>
        <p:spPr>
          <a:xfrm>
            <a:off x="0" y="1589088"/>
            <a:ext cx="3810000" cy="4114800"/>
          </a:xfrm>
        </p:spPr>
        <p:txBody>
          <a:bodyPr/>
          <a:lstStyle/>
          <a:p>
            <a:r>
              <a:rPr lang="en-US" sz="2800" smtClean="0"/>
              <a:t>Step 4:  </a:t>
            </a:r>
            <a:r>
              <a:rPr lang="en-US" sz="2800" smtClean="0">
                <a:cs typeface="Times New Roman" pitchFamily="18" charset="0"/>
              </a:rPr>
              <a:t>In the Component Services dialog, expand the tree on the left down to the level Console Root | Component Services | Computers | My Computer.</a:t>
            </a:r>
            <a:r>
              <a:rPr lang="en-US" sz="2800" smtClean="0"/>
              <a:t> </a:t>
            </a:r>
          </a:p>
        </p:txBody>
      </p:sp>
      <p:pic>
        <p:nvPicPr>
          <p:cNvPr id="9220" name="Picture 6" descr="C:\Documents and Settings\Administrator\My Documents\Service Pack 2 instructions\2D.gif"/>
          <p:cNvPicPr>
            <a:picLocks noGrp="1" noChangeAspect="1" noChangeArrowheads="1"/>
          </p:cNvPicPr>
          <p:nvPr>
            <p:ph type="clipArt" sz="half" idx="4294967295"/>
          </p:nvPr>
        </p:nvPicPr>
        <p:blipFill>
          <a:blip r:embed="rId2" cstate="print"/>
          <a:srcRect/>
          <a:stretch>
            <a:fillRect/>
          </a:stretch>
        </p:blipFill>
        <p:spPr>
          <a:xfrm>
            <a:off x="5334000" y="1589088"/>
            <a:ext cx="3810000" cy="2935287"/>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sz="half" idx="1"/>
          </p:nvPr>
        </p:nvSpPr>
        <p:spPr/>
        <p:txBody>
          <a:bodyPr/>
          <a:lstStyle/>
          <a:p>
            <a:r>
              <a:rPr lang="en-US" sz="2800" smtClean="0"/>
              <a:t>Step 5:  </a:t>
            </a:r>
            <a:r>
              <a:rPr lang="en-US" sz="2800" smtClean="0">
                <a:cs typeface="Times New Roman" pitchFamily="18" charset="0"/>
              </a:rPr>
              <a:t>Right click on My Computer and select Properties.</a:t>
            </a:r>
            <a:r>
              <a:rPr lang="en-US" sz="2800" smtClean="0"/>
              <a:t> </a:t>
            </a:r>
          </a:p>
        </p:txBody>
      </p:sp>
      <p:pic>
        <p:nvPicPr>
          <p:cNvPr id="10243" name="Picture 6" descr="C:\Documents and Settings\Administrator\My Documents\Service Pack 2 instructions\2E.gif"/>
          <p:cNvPicPr>
            <a:picLocks noGrp="1" noChangeAspect="1" noChangeArrowheads="1"/>
          </p:cNvPicPr>
          <p:nvPr>
            <p:ph type="clipArt" sz="half" idx="2"/>
          </p:nvPr>
        </p:nvPicPr>
        <p:blipFill>
          <a:blip r:embed="rId2" cstate="print"/>
          <a:stretch>
            <a:fillRect/>
          </a:stretch>
        </p:blipFill>
        <p:spPr>
          <a:xfrm>
            <a:off x="4770438" y="2179367"/>
            <a:ext cx="3810000" cy="2934242"/>
          </a:xfrm>
        </p:spPr>
      </p:pic>
      <p:sp>
        <p:nvSpPr>
          <p:cNvPr id="10244" name="Rectangle 2"/>
          <p:cNvSpPr>
            <a:spLocks noGrp="1" noChangeArrowheads="1"/>
          </p:cNvSpPr>
          <p:nvPr>
            <p:ph type="title"/>
          </p:nvPr>
        </p:nvSpPr>
        <p:spPr/>
        <p:txBody>
          <a:bodyPr/>
          <a:lstStyle/>
          <a:p>
            <a:r>
              <a:rPr lang="en-US" smtClean="0"/>
              <a:t>Modifying COM settings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sz="half" idx="1"/>
          </p:nvPr>
        </p:nvSpPr>
        <p:spPr/>
        <p:txBody>
          <a:bodyPr/>
          <a:lstStyle/>
          <a:p>
            <a:r>
              <a:rPr lang="en-US" sz="2800" smtClean="0"/>
              <a:t>Step 6:  </a:t>
            </a:r>
            <a:r>
              <a:rPr lang="en-US" sz="2800" smtClean="0">
                <a:cs typeface="Times New Roman" pitchFamily="18" charset="0"/>
              </a:rPr>
              <a:t>In the Properties dialog, select the COM Security tab, then select Edit Limits… under Access Permissions.</a:t>
            </a:r>
            <a:r>
              <a:rPr lang="en-US" sz="2800" smtClean="0"/>
              <a:t> </a:t>
            </a:r>
          </a:p>
        </p:txBody>
      </p:sp>
      <p:pic>
        <p:nvPicPr>
          <p:cNvPr id="11267" name="Picture 7" descr="C:\Documents and Settings\Administrator\My Documents\Service Pack 2 instructions\2F.gif"/>
          <p:cNvPicPr>
            <a:picLocks noGrp="1" noChangeAspect="1" noChangeArrowheads="1"/>
          </p:cNvPicPr>
          <p:nvPr>
            <p:ph type="clipArt" sz="half" idx="2"/>
          </p:nvPr>
        </p:nvPicPr>
        <p:blipFill>
          <a:blip r:embed="rId2" cstate="print"/>
          <a:stretch>
            <a:fillRect/>
          </a:stretch>
        </p:blipFill>
        <p:spPr>
          <a:xfrm>
            <a:off x="4918802" y="1589088"/>
            <a:ext cx="3513272" cy="4114800"/>
          </a:xfrm>
        </p:spPr>
      </p:pic>
      <p:sp>
        <p:nvSpPr>
          <p:cNvPr id="11268" name="Rectangle 2"/>
          <p:cNvSpPr>
            <a:spLocks noGrp="1" noChangeArrowheads="1"/>
          </p:cNvSpPr>
          <p:nvPr>
            <p:ph type="title"/>
          </p:nvPr>
        </p:nvSpPr>
        <p:spPr/>
        <p:txBody>
          <a:bodyPr/>
          <a:lstStyle/>
          <a:p>
            <a:r>
              <a:rPr lang="en-US" smtClean="0"/>
              <a:t>Modifying COM settings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sz="half" idx="1"/>
          </p:nvPr>
        </p:nvSpPr>
        <p:spPr/>
        <p:txBody>
          <a:bodyPr/>
          <a:lstStyle/>
          <a:p>
            <a:r>
              <a:rPr lang="en-US" smtClean="0"/>
              <a:t>Step 7:  </a:t>
            </a:r>
            <a:r>
              <a:rPr lang="en-US" smtClean="0">
                <a:cs typeface="Times New Roman" pitchFamily="18" charset="0"/>
              </a:rPr>
              <a:t>In the Access Permissions dialog, choose ANONYMOUS LOGON under Group or user names, then check the Allow box for Remote Access under Permissions.  Click OK, then click Apply in the Properties dialog.</a:t>
            </a:r>
            <a:r>
              <a:rPr lang="en-US" smtClean="0"/>
              <a:t> </a:t>
            </a:r>
          </a:p>
        </p:txBody>
      </p:sp>
      <p:pic>
        <p:nvPicPr>
          <p:cNvPr id="12291" name="Picture 6" descr="C:\Documents and Settings\Administrator\My Documents\Service Pack 2 instructions\2G.gif"/>
          <p:cNvPicPr>
            <a:picLocks noGrp="1" noChangeAspect="1" noChangeArrowheads="1"/>
          </p:cNvPicPr>
          <p:nvPr>
            <p:ph type="clipArt" sz="half" idx="2"/>
          </p:nvPr>
        </p:nvPicPr>
        <p:blipFill>
          <a:blip r:embed="rId2" cstate="print"/>
          <a:stretch>
            <a:fillRect/>
          </a:stretch>
        </p:blipFill>
        <p:spPr>
          <a:xfrm>
            <a:off x="5002941" y="1589088"/>
            <a:ext cx="3344993" cy="4114800"/>
          </a:xfrm>
        </p:spPr>
      </p:pic>
      <p:sp>
        <p:nvSpPr>
          <p:cNvPr id="12292" name="Rectangle 2"/>
          <p:cNvSpPr>
            <a:spLocks noGrp="1" noChangeArrowheads="1"/>
          </p:cNvSpPr>
          <p:nvPr>
            <p:ph type="title"/>
          </p:nvPr>
        </p:nvSpPr>
        <p:spPr/>
        <p:txBody>
          <a:bodyPr/>
          <a:lstStyle/>
          <a:p>
            <a:r>
              <a:rPr lang="en-US" smtClean="0"/>
              <a:t>Modifying COM settings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SU_2011">
  <a:themeElements>
    <a:clrScheme name="Analysis Report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nalysis Report V1-4">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cs typeface="Arial"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Analysis Report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nalysis Report V1-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nalysis Report V1-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nalysis Report V1-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nalysis Report V1-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nalysis Report V1-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nalysis Report V1-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nalysis Report V1-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nalysis Report V1-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nalysis Report V1-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nalysis Report V1-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nalysis Report V1-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LSU_2011</Template>
  <TotalTime>17</TotalTime>
  <Words>728</Words>
  <Application>Microsoft Office PowerPoint</Application>
  <PresentationFormat>On-screen Show (4:3)</PresentationFormat>
  <Paragraphs>57</Paragraphs>
  <Slides>19</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19</vt:i4>
      </vt:variant>
    </vt:vector>
  </HeadingPairs>
  <TitlesOfParts>
    <vt:vector size="22" baseType="lpstr">
      <vt:lpstr>LSU_2011</vt:lpstr>
      <vt:lpstr>WordPad Document</vt:lpstr>
      <vt:lpstr>FreeHand 5.0 Drawing</vt:lpstr>
      <vt:lpstr>Instructions for configuring Windows XP Professional Service Pack 2 to work with ASTRA V</vt:lpstr>
      <vt:lpstr>Notes:</vt:lpstr>
      <vt:lpstr>Modifying COM settings</vt:lpstr>
      <vt:lpstr>Modifying COM settings</vt:lpstr>
      <vt:lpstr>Modifying COM settings</vt:lpstr>
      <vt:lpstr>Modifying COM settings</vt:lpstr>
      <vt:lpstr>Modifying COM settings</vt:lpstr>
      <vt:lpstr>Modifying COM settings</vt:lpstr>
      <vt:lpstr>Modifying COM settings</vt:lpstr>
      <vt:lpstr>Modifying COM settings</vt:lpstr>
      <vt:lpstr>Modifying COM settings</vt:lpstr>
      <vt:lpstr>Conclusion</vt:lpstr>
      <vt:lpstr>Appendix: Complete COM Settings</vt:lpstr>
      <vt:lpstr>Setting Network rankings</vt:lpstr>
      <vt:lpstr>Networking Ranking (continued)</vt:lpstr>
      <vt:lpstr>Networking Ranking, continued</vt:lpstr>
      <vt:lpstr>Adding static IP Address information to  HOSTS file</vt:lpstr>
      <vt:lpstr>Open the Windows HOSTS file</vt:lpstr>
      <vt:lpstr>Add Detector name and IP address to HOSTS list</vt:lpstr>
    </vt:vector>
  </TitlesOfParts>
  <Company>Wyatt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 for configuring Windows XP Professional Service Pack 2 to work with ASTRA V</dc:title>
  <dc:creator>Sigrid Kuebler</dc:creator>
  <cp:lastModifiedBy>Sigrid Kuebler</cp:lastModifiedBy>
  <cp:revision>8</cp:revision>
  <dcterms:created xsi:type="dcterms:W3CDTF">2008-05-05T21:06:23Z</dcterms:created>
  <dcterms:modified xsi:type="dcterms:W3CDTF">2011-01-31T17:01:54Z</dcterms:modified>
</cp:coreProperties>
</file>